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9" r:id="rId3"/>
    <p:sldId id="257" r:id="rId4"/>
    <p:sldId id="293" r:id="rId5"/>
    <p:sldId id="294" r:id="rId6"/>
    <p:sldId id="295" r:id="rId7"/>
    <p:sldId id="258" r:id="rId8"/>
    <p:sldId id="296" r:id="rId9"/>
    <p:sldId id="297" r:id="rId10"/>
    <p:sldId id="286" r:id="rId11"/>
    <p:sldId id="287" r:id="rId12"/>
    <p:sldId id="288" r:id="rId13"/>
    <p:sldId id="267" r:id="rId14"/>
    <p:sldId id="271" r:id="rId15"/>
    <p:sldId id="298" r:id="rId16"/>
    <p:sldId id="290" r:id="rId17"/>
    <p:sldId id="291" r:id="rId18"/>
    <p:sldId id="273" r:id="rId19"/>
    <p:sldId id="265" r:id="rId20"/>
    <p:sldId id="266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ie74ywXQ3WAx+gcgni+w7nXBvl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602FFC-E6F1-48FD-B3E5-CC246D8D6623}">
  <a:tblStyle styleId="{70602FFC-E6F1-48FD-B3E5-CC246D8D6623}" styleName="Table_0">
    <a:wholeTbl>
      <a:tcTxStyle b="off" i="off">
        <a:font>
          <a:latin typeface="Bookman Old Style"/>
          <a:ea typeface="Bookman Old Style"/>
          <a:cs typeface="Bookman Old Style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E5F8F902-6029-4759-B95E-2553FD537B2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 varScale="1">
        <p:scale>
          <a:sx n="70" d="100"/>
          <a:sy n="70" d="100"/>
        </p:scale>
        <p:origin x="4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A191AB95-B52D-2B6C-D389-383828B17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5A3221B2-AAC7-8170-74AB-D5FF080F73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EF483479-7950-9572-D9CC-6101B198A7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0479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81E31A4E-519E-1A97-902E-87F6DA97E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BE9C21F3-FACF-E57C-9C96-5C9C15980F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4D7DDF0E-75CD-5010-1E94-47FF61FFF4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2295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73944840-8B33-25DD-E537-E3F8A3718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A74B5E5B-F922-1176-D17D-437432312F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A550C3C0-D309-1820-1968-35DB7B33F1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1695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38B5ADD9-AC45-8F38-45EC-D34EEAFC7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3A620089-54D5-078E-EA3B-586CEF662D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2D1564D9-F6F8-69E3-13BB-E4A8CEC7BA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5472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4" name="Google Shape;1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244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58B7395F-549F-0AFD-2DCF-FA64EBD21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23D9853D-5159-62A7-FAAF-BADDA2C55E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>
            <a:extLst>
              <a:ext uri="{FF2B5EF4-FFF2-40B4-BE49-F238E27FC236}">
                <a16:creationId xmlns:a16="http://schemas.microsoft.com/office/drawing/2014/main" id="{DEDE2875-4FC1-B2ED-F5D1-1FB7C61F01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402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13ED4F64-5E2B-C8CA-12CA-621B36093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48484D20-B85B-E0E9-7F97-5493AFB937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>
            <a:extLst>
              <a:ext uri="{FF2B5EF4-FFF2-40B4-BE49-F238E27FC236}">
                <a16:creationId xmlns:a16="http://schemas.microsoft.com/office/drawing/2014/main" id="{A2BC7449-9182-D15C-4EF2-5CEB585689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2813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C9D14E20-CDC2-D3CE-18A4-9538F2BBC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AC738BED-6F14-1EEB-2819-331FC30F9C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>
            <a:extLst>
              <a:ext uri="{FF2B5EF4-FFF2-40B4-BE49-F238E27FC236}">
                <a16:creationId xmlns:a16="http://schemas.microsoft.com/office/drawing/2014/main" id="{A0DA9FFF-0FDE-E407-9A11-525ECFA1CF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4715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B7980D19-8676-7EE1-9923-52617C2F6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551A96F9-3F3D-AED9-CD67-9E210A35F7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>
            <a:extLst>
              <a:ext uri="{FF2B5EF4-FFF2-40B4-BE49-F238E27FC236}">
                <a16:creationId xmlns:a16="http://schemas.microsoft.com/office/drawing/2014/main" id="{CAF4308D-BAC5-1227-2609-B7D863CD57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0440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9E877326-0F8E-E62F-9465-EEA0E4422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B475F5A7-437D-4E8E-93FA-631E5EC47E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>
            <a:extLst>
              <a:ext uri="{FF2B5EF4-FFF2-40B4-BE49-F238E27FC236}">
                <a16:creationId xmlns:a16="http://schemas.microsoft.com/office/drawing/2014/main" id="{14CBF79C-5228-BA42-6940-13AF489D4C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415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>
            <a:spLocks noGrp="1"/>
          </p:cNvSpPr>
          <p:nvPr>
            <p:ph type="ctrTitle"/>
          </p:nvPr>
        </p:nvSpPr>
        <p:spPr>
          <a:xfrm>
            <a:off x="1050877" y="1322386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  <a:defRPr>
                <a:solidFill>
                  <a:srgbClr val="17365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subTitle" idx="1"/>
          </p:nvPr>
        </p:nvSpPr>
        <p:spPr>
          <a:xfrm>
            <a:off x="2032000" y="3326641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  <a:defRPr sz="2000" b="1">
                <a:solidFill>
                  <a:srgbClr val="17365D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  <a:defRPr>
                <a:solidFill>
                  <a:srgbClr val="17365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body" idx="1"/>
          </p:nvPr>
        </p:nvSpPr>
        <p:spPr>
          <a:xfrm>
            <a:off x="812800" y="1143001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963084" y="4406903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Verdana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 txBox="1">
            <a:spLocks noGrp="1"/>
          </p:cNvSpPr>
          <p:nvPr>
            <p:ph type="title"/>
          </p:nvPr>
        </p:nvSpPr>
        <p:spPr>
          <a:xfrm>
            <a:off x="859368" y="304800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Verdana"/>
              <a:buNone/>
              <a:defRPr>
                <a:solidFill>
                  <a:srgbClr val="FF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8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3"/>
          </p:nvPr>
        </p:nvSpPr>
        <p:spPr>
          <a:xfrm>
            <a:off x="6193369" y="1535113"/>
            <a:ext cx="5388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4"/>
          </p:nvPr>
        </p:nvSpPr>
        <p:spPr>
          <a:xfrm>
            <a:off x="6193369" y="2174875"/>
            <a:ext cx="5388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0"/>
          <p:cNvSpPr txBox="1">
            <a:spLocks noGrp="1"/>
          </p:cNvSpPr>
          <p:nvPr>
            <p:ph type="title"/>
          </p:nvPr>
        </p:nvSpPr>
        <p:spPr>
          <a:xfrm>
            <a:off x="609602" y="273050"/>
            <a:ext cx="40110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Verdana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body" idx="1"/>
          </p:nvPr>
        </p:nvSpPr>
        <p:spPr>
          <a:xfrm>
            <a:off x="4766733" y="273053"/>
            <a:ext cx="6815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2"/>
          </p:nvPr>
        </p:nvSpPr>
        <p:spPr>
          <a:xfrm>
            <a:off x="609602" y="1435103"/>
            <a:ext cx="40110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Verdana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21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2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body" idx="1"/>
          </p:nvPr>
        </p:nvSpPr>
        <p:spPr>
          <a:xfrm rot="5400000">
            <a:off x="3670300" y="-1714499"/>
            <a:ext cx="4953000" cy="106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>
            <a:spLocks noGrp="1"/>
          </p:cNvSpPr>
          <p:nvPr>
            <p:ph type="title"/>
          </p:nvPr>
        </p:nvSpPr>
        <p:spPr>
          <a:xfrm rot="5400000">
            <a:off x="7285050" y="1828791"/>
            <a:ext cx="58515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body" idx="1"/>
          </p:nvPr>
        </p:nvSpPr>
        <p:spPr>
          <a:xfrm rot="5400000">
            <a:off x="1697000" y="-812859"/>
            <a:ext cx="5851500" cy="80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Verdana"/>
              <a:buNone/>
              <a:defRPr sz="2800" b="1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812800" y="1143001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" name="Google Shape;11;p12"/>
          <p:cNvCxnSpPr/>
          <p:nvPr/>
        </p:nvCxnSpPr>
        <p:spPr>
          <a:xfrm>
            <a:off x="812800" y="914400"/>
            <a:ext cx="10668000" cy="0"/>
          </a:xfrm>
          <a:prstGeom prst="straightConnector1">
            <a:avLst/>
          </a:prstGeom>
          <a:noFill/>
          <a:ln w="57150" cap="flat" cmpd="thickThin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" name="Google Shape;12;p12"/>
          <p:cNvPicPr preferRelativeResize="0"/>
          <p:nvPr/>
        </p:nvPicPr>
        <p:blipFill rotWithShape="1">
          <a:blip r:embed="rId11">
            <a:alphaModFix/>
          </a:blip>
          <a:srcRect b="18045"/>
          <a:stretch/>
        </p:blipFill>
        <p:spPr>
          <a:xfrm>
            <a:off x="0" y="5991366"/>
            <a:ext cx="12192001" cy="86663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eims.com/application-for-assessment-of-quality-of-textbook-reference-book-e-books/?utm_source=chatgpt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 txBox="1">
            <a:spLocks noGrp="1"/>
          </p:cNvSpPr>
          <p:nvPr>
            <p:ph type="ctrTitle"/>
          </p:nvPr>
        </p:nvSpPr>
        <p:spPr>
          <a:xfrm>
            <a:off x="790469" y="1069102"/>
            <a:ext cx="103632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PSCS_46_Application for Assessment of Quality of Textbook/ Reference Books/ E-Books</a:t>
            </a:r>
            <a:endParaRPr sz="245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endParaRPr sz="24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8" name="Google Shape;88;p1"/>
          <p:cNvSpPr txBox="1">
            <a:spLocks noGrp="1"/>
          </p:cNvSpPr>
          <p:nvPr>
            <p:ph type="subTitle" idx="1"/>
          </p:nvPr>
        </p:nvSpPr>
        <p:spPr>
          <a:xfrm>
            <a:off x="790468" y="2045352"/>
            <a:ext cx="4391131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>
              <a:spcBef>
                <a:spcPts val="0"/>
              </a:spcBef>
            </a:pPr>
            <a:r>
              <a:rPr lang="en-US" sz="1800" dirty="0">
                <a:latin typeface="Cambria"/>
                <a:ea typeface="Cambria"/>
                <a:cs typeface="Cambria"/>
                <a:sym typeface="Cambria"/>
              </a:rPr>
              <a:t>Batch Number:</a:t>
            </a:r>
            <a:r>
              <a:rPr lang="en-GB" sz="1800" dirty="0">
                <a:latin typeface="Cambria" panose="02040503050406030204" pitchFamily="18" charset="0"/>
                <a:ea typeface="Cambria" panose="02040503050406030204" pitchFamily="18" charset="0"/>
              </a:rPr>
              <a:t> CSE_23</a:t>
            </a:r>
            <a:endParaRPr sz="18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6677700" y="2754072"/>
            <a:ext cx="5514300" cy="202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340"/>
              </a:spcBef>
              <a:buClr>
                <a:srgbClr val="17365D"/>
              </a:buClr>
              <a:buSzPts val="1700"/>
            </a:pPr>
            <a:r>
              <a:rPr lang="en-US" sz="2000" b="1" u="sng" dirty="0">
                <a:solidFill>
                  <a:schemeClr val="tx1"/>
                </a:solidFill>
                <a:latin typeface="Cambria"/>
                <a:ea typeface="Cambria"/>
                <a:cs typeface="Cambria"/>
                <a:sym typeface="Cambria"/>
              </a:rPr>
              <a:t>Under the Supervision of</a:t>
            </a:r>
          </a:p>
          <a:p>
            <a:pPr>
              <a:spcBef>
                <a:spcPts val="340"/>
              </a:spcBef>
              <a:buClr>
                <a:srgbClr val="17365D"/>
              </a:buClr>
              <a:buSzPts val="1700"/>
            </a:pPr>
            <a:r>
              <a:rPr lang="en-US" sz="2000" i="0" strike="noStrike" cap="none" dirty="0">
                <a:solidFill>
                  <a:schemeClr val="tx1"/>
                </a:solidFill>
                <a:latin typeface="Cambria"/>
                <a:ea typeface="Cambria"/>
                <a:cs typeface="Cambria"/>
                <a:sym typeface="Cambria"/>
              </a:rPr>
              <a:t>Ms. </a:t>
            </a:r>
            <a:r>
              <a:rPr lang="en-US" sz="2000" i="0" strike="noStrike" cap="none" dirty="0" err="1">
                <a:solidFill>
                  <a:schemeClr val="tx1"/>
                </a:solidFill>
                <a:latin typeface="Cambria"/>
                <a:ea typeface="Cambria"/>
                <a:cs typeface="Cambria"/>
                <a:sym typeface="Cambria"/>
              </a:rPr>
              <a:t>Kummara</a:t>
            </a:r>
            <a:r>
              <a:rPr lang="en-US" sz="2000" i="0" strike="noStrike" cap="none" dirty="0">
                <a:solidFill>
                  <a:schemeClr val="tx1"/>
                </a:solidFill>
                <a:latin typeface="Cambria"/>
                <a:ea typeface="Cambria"/>
                <a:cs typeface="Cambria"/>
                <a:sym typeface="Cambria"/>
              </a:rPr>
              <a:t> Srut</a:t>
            </a:r>
            <a:r>
              <a:rPr lang="en-US" sz="2000" dirty="0">
                <a:solidFill>
                  <a:schemeClr val="tx1"/>
                </a:solidFill>
                <a:latin typeface="Cambria"/>
                <a:ea typeface="Cambria"/>
                <a:cs typeface="Cambria"/>
                <a:sym typeface="Cambria"/>
              </a:rPr>
              <a:t>hi</a:t>
            </a:r>
            <a:endParaRPr sz="1300" i="0" strike="noStrike" cap="none" dirty="0">
              <a:solidFill>
                <a:srgbClr val="00206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17365D"/>
              </a:buClr>
              <a:buSzPts val="1700"/>
              <a:buFont typeface="Arial"/>
              <a:buNone/>
            </a:pPr>
            <a:r>
              <a:rPr lang="en-US" sz="1300" b="1" i="0" u="none" strike="noStrike" cap="none" dirty="0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Assistant Professor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17365D"/>
              </a:buClr>
              <a:buSzPts val="1700"/>
              <a:buFont typeface="Arial"/>
              <a:buNone/>
            </a:pPr>
            <a:r>
              <a:rPr lang="en-US" sz="1300" b="1" i="0" u="none" strike="noStrike" cap="none" dirty="0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School of Computer Science and Engineering</a:t>
            </a:r>
            <a:endParaRPr sz="1300" b="0" i="0" u="none" strike="noStrike" cap="none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17365D"/>
              </a:buClr>
              <a:buSzPts val="1700"/>
              <a:buFont typeface="Arial"/>
              <a:buNone/>
            </a:pPr>
            <a:r>
              <a:rPr lang="en-US" sz="1300" b="1" i="0" u="none" strike="noStrike" cap="none" dirty="0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Presidency University</a:t>
            </a:r>
            <a:endParaRPr sz="1300" b="0" i="0" u="none" strike="noStrike" cap="none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17365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90" name="Google Shape;90;p1"/>
          <p:cNvGraphicFramePr/>
          <p:nvPr/>
        </p:nvGraphicFramePr>
        <p:xfrm>
          <a:off x="553347" y="2721840"/>
          <a:ext cx="5418675" cy="2194620"/>
        </p:xfrm>
        <a:graphic>
          <a:graphicData uri="http://schemas.openxmlformats.org/drawingml/2006/table">
            <a:tbl>
              <a:tblPr firstRow="1" bandRow="1">
                <a:noFill/>
                <a:tableStyleId>{70602FFC-E6F1-48FD-B3E5-CC246D8D6623}</a:tableStyleId>
              </a:tblPr>
              <a:tblGrid>
                <a:gridCol w="208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250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17365D"/>
                          </a:solidFill>
                        </a:rPr>
                        <a:t>Roll Number</a:t>
                      </a:r>
                      <a:endParaRPr sz="1800" b="1" u="none" strike="noStrike" cap="none">
                        <a:solidFill>
                          <a:srgbClr val="17365D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rgbClr val="17365D"/>
                          </a:solidFill>
                        </a:rPr>
                        <a:t>Student Name</a:t>
                      </a:r>
                      <a:endParaRPr sz="1800" b="1" u="none" strike="noStrike" cap="none" dirty="0">
                        <a:solidFill>
                          <a:srgbClr val="17365D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2832225" y="136441"/>
            <a:ext cx="5498973" cy="72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CSE 7101</a:t>
            </a:r>
            <a:r>
              <a:rPr lang="en-US" sz="1800" b="1" i="0" u="none" strike="noStrike" cap="none" dirty="0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- Capstone Project</a:t>
            </a:r>
            <a:endParaRPr sz="1800" b="0" i="0" u="none" strike="noStrike" cap="none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17365D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Review-5</a:t>
            </a:r>
            <a:endParaRPr sz="1800" b="1" i="0" u="none" strike="noStrike" cap="none" dirty="0">
              <a:solidFill>
                <a:srgbClr val="17365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0" y="4619932"/>
            <a:ext cx="122499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Name of the Program: CS</a:t>
            </a:r>
            <a:r>
              <a:rPr lang="en-US" sz="1800" b="1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E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-</a:t>
            </a:r>
            <a:r>
              <a:rPr lang="en-US" sz="18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Computer Science and Engineering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Name of the HOD:</a:t>
            </a:r>
            <a:r>
              <a:rPr lang="en-US" sz="1800" b="1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18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Dr. Asif Mohammed, Dr. Blessed Prince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Name of the Program Project Coordinator</a:t>
            </a:r>
            <a:r>
              <a:rPr lang="en-US" sz="1800" b="1" i="0" u="none" strike="noStrike" cap="none" dirty="0">
                <a:solidFill>
                  <a:schemeClr val="tx1"/>
                </a:solidFill>
                <a:latin typeface="Cambria"/>
                <a:ea typeface="Cambria"/>
                <a:cs typeface="Cambria"/>
                <a:sym typeface="Cambria"/>
              </a:rPr>
              <a:t>: </a:t>
            </a:r>
            <a:r>
              <a:rPr lang="en-US" sz="1800" b="1" dirty="0">
                <a:solidFill>
                  <a:schemeClr val="tx1"/>
                </a:solidFill>
                <a:latin typeface="Cambria"/>
                <a:ea typeface="Cambria"/>
                <a:cs typeface="Cambria"/>
                <a:sym typeface="Cambria"/>
              </a:rPr>
              <a:t>Mr. </a:t>
            </a:r>
            <a:r>
              <a:rPr lang="en-US" sz="1800" b="1" dirty="0" err="1">
                <a:solidFill>
                  <a:schemeClr val="tx1"/>
                </a:solidFill>
                <a:latin typeface="Cambria"/>
                <a:ea typeface="Cambria"/>
                <a:cs typeface="Cambria"/>
                <a:sym typeface="Cambria"/>
              </a:rPr>
              <a:t>Muthuraju</a:t>
            </a:r>
            <a:r>
              <a:rPr lang="en-US" sz="1800" b="1" dirty="0">
                <a:solidFill>
                  <a:schemeClr val="tx1"/>
                </a:solidFill>
                <a:latin typeface="Cambria"/>
                <a:ea typeface="Cambria"/>
                <a:cs typeface="Cambria"/>
                <a:sym typeface="Cambria"/>
              </a:rPr>
              <a:t> V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Name of the School Project Coordinators: 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Dr. Sampath A K , Dr. Geetha A </a:t>
            </a:r>
            <a:endParaRPr sz="1800" b="1" i="0" u="none" strike="noStrike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93" name="Google Shape;93;p1"/>
          <p:cNvGraphicFramePr/>
          <p:nvPr>
            <p:extLst>
              <p:ext uri="{D42A27DB-BD31-4B8C-83A1-F6EECF244321}">
                <p14:modId xmlns:p14="http://schemas.microsoft.com/office/powerpoint/2010/main" val="3063236528"/>
              </p:ext>
            </p:extLst>
          </p:nvPr>
        </p:nvGraphicFramePr>
        <p:xfrm>
          <a:off x="271412" y="3175250"/>
          <a:ext cx="6037948" cy="1192520"/>
        </p:xfrm>
        <a:graphic>
          <a:graphicData uri="http://schemas.openxmlformats.org/drawingml/2006/table">
            <a:tbl>
              <a:tblPr>
                <a:noFill/>
                <a:tableStyleId>{E5F8F902-6029-4759-B95E-2553FD537B20}</a:tableStyleId>
              </a:tblPr>
              <a:tblGrid>
                <a:gridCol w="3018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9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           20221CSE0234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A2CD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CD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CD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CD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2CD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         Syed Thousif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A2CD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CD8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CD8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CD8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2C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           20221CSE0211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BCD8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CD8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CD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6E8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E1F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         Patil Jashwanth Reddy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BCD8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CD8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CD8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CD8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E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           20221CSE0213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D6E8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6E8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6E8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6E8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8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         </a:t>
                      </a:r>
                      <a:r>
                        <a:rPr lang="en-US" dirty="0" err="1"/>
                        <a:t>Kambam</a:t>
                      </a:r>
                      <a:r>
                        <a:rPr lang="en-US" dirty="0"/>
                        <a:t> Nithin Kumar Reddy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D6E8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CD8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CD8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CD8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BA0189-5B52-CD64-45E9-564FDDD15D51}"/>
              </a:ext>
            </a:extLst>
          </p:cNvPr>
          <p:cNvSpPr txBox="1"/>
          <p:nvPr/>
        </p:nvSpPr>
        <p:spPr>
          <a:xfrm>
            <a:off x="3696929" y="0"/>
            <a:ext cx="6096000" cy="92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algn="just">
              <a:lnSpc>
                <a:spcPct val="200000"/>
              </a:lnSpc>
              <a:spcBef>
                <a:spcPts val="0"/>
              </a:spcBef>
            </a:pPr>
            <a:r>
              <a:rPr lang="en-US" sz="3200" b="1" u="sng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Analysis and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68D3B9-1D4A-BE40-0F0D-AB029B4EC1D0}"/>
              </a:ext>
            </a:extLst>
          </p:cNvPr>
          <p:cNvSpPr txBox="1"/>
          <p:nvPr/>
        </p:nvSpPr>
        <p:spPr>
          <a:xfrm>
            <a:off x="1356852" y="1257344"/>
            <a:ext cx="241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Block Diagram: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A45BB5-DC42-F2D4-CA1E-AF9BEA49A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929" y="1508872"/>
            <a:ext cx="5141976" cy="419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74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C114B4-E9CF-32EB-6860-EA2C687E1907}"/>
              </a:ext>
            </a:extLst>
          </p:cNvPr>
          <p:cNvSpPr txBox="1"/>
          <p:nvPr/>
        </p:nvSpPr>
        <p:spPr>
          <a:xfrm>
            <a:off x="1140542" y="1238864"/>
            <a:ext cx="2320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System flow chart: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C848B6-7F84-97B9-C316-DF33289B0AE4}"/>
              </a:ext>
            </a:extLst>
          </p:cNvPr>
          <p:cNvSpPr txBox="1"/>
          <p:nvPr/>
        </p:nvSpPr>
        <p:spPr>
          <a:xfrm>
            <a:off x="3696930" y="-70855"/>
            <a:ext cx="6096000" cy="92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algn="just">
              <a:lnSpc>
                <a:spcPct val="200000"/>
              </a:lnSpc>
              <a:spcBef>
                <a:spcPts val="0"/>
              </a:spcBef>
            </a:pPr>
            <a:r>
              <a:rPr lang="en-US" sz="3200" b="1" u="sng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Analysis and Design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AB4940-C161-FA71-61E7-7EFB045C3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304" y="1777045"/>
            <a:ext cx="6528816" cy="356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22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3B41BA-2307-446C-E99A-29A55331D919}"/>
              </a:ext>
            </a:extLst>
          </p:cNvPr>
          <p:cNvSpPr txBox="1"/>
          <p:nvPr/>
        </p:nvSpPr>
        <p:spPr>
          <a:xfrm>
            <a:off x="1883664" y="-70855"/>
            <a:ext cx="7909266" cy="924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lvl="0" algn="just">
              <a:lnSpc>
                <a:spcPct val="200000"/>
              </a:lnSpc>
              <a:buClr>
                <a:schemeClr val="dk1"/>
              </a:buClr>
              <a:buSzPts val="2400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ea typeface="Cambria" panose="02040503050406030204" pitchFamily="18" charset="0"/>
                <a:cs typeface="Calibri" panose="020F0502020204030204" pitchFamily="34" charset="0"/>
              </a:rPr>
              <a:t>Proposed method &amp; Feasibility Study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7FBC2-E9C4-188D-519E-5549299E4F41}"/>
              </a:ext>
            </a:extLst>
          </p:cNvPr>
          <p:cNvSpPr txBox="1"/>
          <p:nvPr/>
        </p:nvSpPr>
        <p:spPr>
          <a:xfrm>
            <a:off x="1249680" y="988060"/>
            <a:ext cx="8543250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b="1" dirty="0"/>
              <a:t>Proposed Method</a:t>
            </a:r>
          </a:p>
          <a:p>
            <a:r>
              <a:rPr lang="en-IN" sz="2200" dirty="0"/>
              <a:t>AI-based evaluation using Google Gemini</a:t>
            </a:r>
          </a:p>
          <a:p>
            <a:r>
              <a:rPr lang="en-IN" sz="2200" dirty="0"/>
              <a:t>Text extraction for PDF/DOCX/TXT</a:t>
            </a:r>
          </a:p>
          <a:p>
            <a:r>
              <a:rPr lang="en-IN" sz="2200" dirty="0"/>
              <a:t>Image-to-text processing using Gemini's vision capabilities</a:t>
            </a:r>
          </a:p>
          <a:p>
            <a:r>
              <a:rPr lang="en-IN" sz="2200" dirty="0"/>
              <a:t>Scoring model generates accuracy, readability, consistency, and summary</a:t>
            </a:r>
          </a:p>
          <a:p>
            <a:r>
              <a:rPr lang="en-IN" sz="2200" dirty="0"/>
              <a:t>MongoDB stores evaluations, files, and user history</a:t>
            </a:r>
          </a:p>
          <a:p>
            <a:r>
              <a:rPr lang="en-IN" sz="2200" dirty="0"/>
              <a:t>Web interface allows uploads, camera capture, and result visualization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b="1" dirty="0"/>
              <a:t>Feasibility Study</a:t>
            </a:r>
          </a:p>
          <a:p>
            <a:r>
              <a:rPr lang="en-IN" sz="2200" b="1" dirty="0"/>
              <a:t>Technical:</a:t>
            </a:r>
            <a:r>
              <a:rPr lang="en-IN" sz="2200" dirty="0"/>
              <a:t> Implemented using Flask + Gemini + MongoDB (feasible)</a:t>
            </a:r>
          </a:p>
          <a:p>
            <a:r>
              <a:rPr lang="en-IN" sz="2200" b="1" dirty="0"/>
              <a:t>Operational:</a:t>
            </a:r>
            <a:r>
              <a:rPr lang="en-IN" sz="2200" dirty="0"/>
              <a:t> Simple UI; users can easily upload or capture pages</a:t>
            </a:r>
          </a:p>
          <a:p>
            <a:r>
              <a:rPr lang="en-IN" sz="2200" b="1" dirty="0"/>
              <a:t>Economic:</a:t>
            </a:r>
            <a:r>
              <a:rPr lang="en-IN" sz="2200" dirty="0"/>
              <a:t> No special hardware required; cloud-based and cost-effective</a:t>
            </a:r>
          </a:p>
          <a:p>
            <a:endParaRPr lang="en-IN" sz="1600" b="1" u="sng" dirty="0"/>
          </a:p>
        </p:txBody>
      </p:sp>
    </p:spTree>
    <p:extLst>
      <p:ext uri="{BB962C8B-B14F-4D97-AF65-F5344CB8AC3E}">
        <p14:creationId xmlns:p14="http://schemas.microsoft.com/office/powerpoint/2010/main" val="3428613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09E3D144-C6CA-EC1C-EED9-F2AD8B8E8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>
            <a:extLst>
              <a:ext uri="{FF2B5EF4-FFF2-40B4-BE49-F238E27FC236}">
                <a16:creationId xmlns:a16="http://schemas.microsoft.com/office/drawing/2014/main" id="{3AE59853-2A12-BF74-FF13-B11CA44198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5446" y="771386"/>
            <a:ext cx="8727768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      </a:t>
            </a:r>
            <a:r>
              <a:rPr lang="en-US" sz="3200" dirty="0">
                <a:ea typeface="Cambria" panose="02040503050406030204" pitchFamily="18" charset="0"/>
                <a:cs typeface="Calibri" panose="020F0502020204030204" pitchFamily="34" charset="0"/>
              </a:rPr>
              <a:t>Architecture Diagram</a:t>
            </a:r>
            <a:br>
              <a:rPr lang="en-US" sz="3200" dirty="0">
                <a:ea typeface="Cambria" panose="02040503050406030204" pitchFamily="18" charset="0"/>
                <a:cs typeface="Calibri" panose="020F0502020204030204" pitchFamily="34" charset="0"/>
              </a:rPr>
            </a:br>
            <a:br>
              <a:rPr lang="en-US" sz="32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</a:br>
            <a:endParaRPr lang="en-IN" sz="3200" dirty="0"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618CBA-91AD-B415-4D28-BF5C136EE5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54053"/>
              </p:ext>
            </p:extLst>
          </p:nvPr>
        </p:nvGraphicFramePr>
        <p:xfrm>
          <a:off x="1413164" y="1326552"/>
          <a:ext cx="5994746" cy="3289900"/>
        </p:xfrm>
        <a:graphic>
          <a:graphicData uri="http://schemas.openxmlformats.org/drawingml/2006/table">
            <a:tbl>
              <a:tblPr>
                <a:tableStyleId>{70602FFC-E6F1-48FD-B3E5-CC246D8D6623}</a:tableStyleId>
              </a:tblPr>
              <a:tblGrid>
                <a:gridCol w="5994746">
                  <a:extLst>
                    <a:ext uri="{9D8B030D-6E8A-4147-A177-3AD203B41FA5}">
                      <a16:colId xmlns:a16="http://schemas.microsoft.com/office/drawing/2014/main" val="3376330943"/>
                    </a:ext>
                  </a:extLst>
                </a:gridCol>
              </a:tblGrid>
              <a:tr h="328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sz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endParaRPr lang="en-IN" sz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9265645"/>
                  </a:ext>
                </a:extLst>
              </a:tr>
              <a:tr h="328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sz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9197889"/>
                  </a:ext>
                </a:extLst>
              </a:tr>
              <a:tr h="328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sz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92279435"/>
                  </a:ext>
                </a:extLst>
              </a:tr>
              <a:tr h="328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sz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9093266"/>
                  </a:ext>
                </a:extLst>
              </a:tr>
              <a:tr h="328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sz="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5473590"/>
                  </a:ext>
                </a:extLst>
              </a:tr>
              <a:tr h="328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sz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29830700"/>
                  </a:ext>
                </a:extLst>
              </a:tr>
              <a:tr h="328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sz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0339127"/>
                  </a:ext>
                </a:extLst>
              </a:tr>
              <a:tr h="328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sz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3652748"/>
                  </a:ext>
                </a:extLst>
              </a:tr>
              <a:tr h="328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sz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0436475"/>
                  </a:ext>
                </a:extLst>
              </a:tr>
              <a:tr h="328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sz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802024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8F62C6C-4303-968A-97D8-BE21C8595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64" y="1570302"/>
            <a:ext cx="6967728" cy="380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02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D55436D3-8F7A-F413-F26D-5345E4A16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>
            <a:extLst>
              <a:ext uri="{FF2B5EF4-FFF2-40B4-BE49-F238E27FC236}">
                <a16:creationId xmlns:a16="http://schemas.microsoft.com/office/drawing/2014/main" id="{4BBD6356-F635-1BF3-EE97-5401355246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54244" y="799724"/>
            <a:ext cx="988797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Modules</a:t>
            </a:r>
            <a:br>
              <a:rPr lang="en-US" sz="32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</a:br>
            <a:br>
              <a:rPr lang="en-US" sz="32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</a:br>
            <a:endParaRPr lang="en-IN" sz="32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9669CF2-9296-4E4A-08BB-5F942DD53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" y="828961"/>
            <a:ext cx="6543779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Authentication Module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Login, Register, Session control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 Processing Module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File upload, camera capture, MIME identification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Text Extraction Module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PDF, DOCX, TXT extraction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Evaluation Module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Gemini-based scoring and summarization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Storage &amp; History Module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MongoDB,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GridFS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evaluation retrieval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Presentation Module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Results card, UI rendering, history panel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066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FBDFFA91-FF92-6AFE-851E-DA87C7FDA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>
            <a:extLst>
              <a:ext uri="{FF2B5EF4-FFF2-40B4-BE49-F238E27FC236}">
                <a16:creationId xmlns:a16="http://schemas.microsoft.com/office/drawing/2014/main" id="{B40B3585-4C2B-DAA5-EEA4-74A0B3FCA2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4940" y="814193"/>
            <a:ext cx="988797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Hardware and Software details</a:t>
            </a:r>
            <a:br>
              <a:rPr lang="en-US" sz="32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</a:br>
            <a:br>
              <a:rPr lang="en-US" sz="32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</a:br>
            <a:endParaRPr lang="en-IN" sz="32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715ABC-16F7-1EA8-5BD9-C4858FB65C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35663" y="1493656"/>
            <a:ext cx="9887976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sz="1600" b="1" dirty="0"/>
              <a:t>Hardware</a:t>
            </a:r>
          </a:p>
          <a:p>
            <a:pPr marL="76200" indent="0">
              <a:buNone/>
            </a:pPr>
            <a:r>
              <a:rPr lang="en-IN" sz="1600" dirty="0"/>
              <a:t>Standard laptop/PC</a:t>
            </a:r>
          </a:p>
          <a:p>
            <a:pPr marL="76200" indent="0">
              <a:buNone/>
            </a:pPr>
            <a:r>
              <a:rPr lang="en-IN" sz="1600" dirty="0"/>
              <a:t>Minimum 4GB RAM</a:t>
            </a:r>
          </a:p>
          <a:p>
            <a:pPr marL="76200" indent="0">
              <a:buNone/>
            </a:pPr>
            <a:r>
              <a:rPr lang="en-IN" sz="1600" dirty="0"/>
              <a:t>Webcam (for camera capture option)</a:t>
            </a:r>
          </a:p>
          <a:p>
            <a:r>
              <a:rPr lang="en-IN" sz="1600" b="1" dirty="0"/>
              <a:t>Software</a:t>
            </a:r>
          </a:p>
          <a:p>
            <a:pPr marL="76200" indent="0">
              <a:buNone/>
            </a:pPr>
            <a:r>
              <a:rPr lang="en-IN" sz="1600" dirty="0"/>
              <a:t>Operating System: Windows/Linux</a:t>
            </a:r>
          </a:p>
          <a:p>
            <a:pPr marL="76200" indent="0">
              <a:buNone/>
            </a:pPr>
            <a:r>
              <a:rPr lang="en-IN" sz="1600" dirty="0"/>
              <a:t>Python 3.x</a:t>
            </a:r>
          </a:p>
          <a:p>
            <a:pPr marL="76200" indent="0">
              <a:buNone/>
            </a:pPr>
            <a:r>
              <a:rPr lang="en-IN" sz="1600" dirty="0"/>
              <a:t>Flask Framework</a:t>
            </a:r>
          </a:p>
          <a:p>
            <a:pPr marL="76200" indent="0">
              <a:buNone/>
            </a:pPr>
            <a:r>
              <a:rPr lang="en-IN" sz="1600" dirty="0"/>
              <a:t>MongoDB</a:t>
            </a:r>
          </a:p>
          <a:p>
            <a:pPr marL="76200" indent="0">
              <a:buNone/>
            </a:pPr>
            <a:r>
              <a:rPr lang="en-IN" sz="1600" dirty="0"/>
              <a:t>Google Gemini API</a:t>
            </a:r>
          </a:p>
          <a:p>
            <a:pPr marL="76200" indent="0">
              <a:buNone/>
            </a:pPr>
            <a:r>
              <a:rPr lang="en-IN" sz="1600" dirty="0"/>
              <a:t>Libraries: PyPDF2, python-docx, </a:t>
            </a:r>
            <a:r>
              <a:rPr lang="en-IN" sz="1600" dirty="0" err="1"/>
              <a:t>bson</a:t>
            </a:r>
            <a:r>
              <a:rPr lang="en-IN" sz="1600" dirty="0"/>
              <a:t>, </a:t>
            </a:r>
            <a:r>
              <a:rPr lang="en-IN" sz="1600" dirty="0" err="1"/>
              <a:t>gridfs</a:t>
            </a:r>
            <a:r>
              <a:rPr lang="en-IN" sz="1600" dirty="0"/>
              <a:t>, </a:t>
            </a:r>
            <a:r>
              <a:rPr lang="en-IN" sz="1600" dirty="0" err="1"/>
              <a:t>werkzeug</a:t>
            </a:r>
            <a:endParaRPr lang="en-IN" sz="1600" dirty="0"/>
          </a:p>
          <a:p>
            <a:pPr marL="76200" indent="0">
              <a:buNone/>
            </a:pPr>
            <a:r>
              <a:rPr lang="en-IN" sz="1600" dirty="0"/>
              <a:t>Browser (Chrome/Edge)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212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B6E04-C38D-69F7-550B-CF49A67C4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01FCD5-7956-9D5D-8543-1386D42BEDD9}"/>
              </a:ext>
            </a:extLst>
          </p:cNvPr>
          <p:cNvSpPr txBox="1"/>
          <p:nvPr/>
        </p:nvSpPr>
        <p:spPr>
          <a:xfrm>
            <a:off x="3696930" y="-70855"/>
            <a:ext cx="6096000" cy="92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algn="just">
              <a:lnSpc>
                <a:spcPct val="200000"/>
              </a:lnSpc>
            </a:pPr>
            <a:r>
              <a:rPr lang="en-US" sz="3200" b="1" u="sng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Working Screenshots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5621E8-4EE5-EDCF-5566-EAA5D4F26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90" y="1476721"/>
            <a:ext cx="5616980" cy="291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A52D6A-8AE9-B098-DC1F-95F77BE74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868" y="1476721"/>
            <a:ext cx="5656777" cy="29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8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6E64D-C363-35E4-2796-68BB33801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40C25E-C11A-E37A-8648-180020A3AF1A}"/>
              </a:ext>
            </a:extLst>
          </p:cNvPr>
          <p:cNvSpPr txBox="1"/>
          <p:nvPr/>
        </p:nvSpPr>
        <p:spPr>
          <a:xfrm>
            <a:off x="4703928" y="-47672"/>
            <a:ext cx="6096000" cy="92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algn="just">
              <a:lnSpc>
                <a:spcPct val="200000"/>
              </a:lnSpc>
            </a:pPr>
            <a:r>
              <a:rPr lang="en-US" sz="3200" b="1" u="sng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Screenshots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851E41-C0D1-B192-6F5F-80D74EC4F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491" y="1028283"/>
            <a:ext cx="5655303" cy="2976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875961-21B8-7BA1-13A5-EFFE56F7D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491" y="4096121"/>
            <a:ext cx="5655303" cy="191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04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64A274BD-692C-3C36-B933-42018A03B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>
            <a:extLst>
              <a:ext uri="{FF2B5EF4-FFF2-40B4-BE49-F238E27FC236}">
                <a16:creationId xmlns:a16="http://schemas.microsoft.com/office/drawing/2014/main" id="{03B8733F-9939-1331-CBD2-79E44BCAA8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6852" y="839052"/>
            <a:ext cx="1259184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Timeline </a:t>
            </a:r>
            <a:r>
              <a:rPr lang="en-US" sz="3200" dirty="0">
                <a:latin typeface="Cambria"/>
                <a:ea typeface="Cambria"/>
                <a:cs typeface="Cambria"/>
                <a:sym typeface="Cambria"/>
              </a:rPr>
              <a:t>of the Project (Gantt Chart)</a:t>
            </a:r>
            <a:br>
              <a:rPr lang="en-US" sz="32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</a:br>
            <a:br>
              <a:rPr lang="en-US" sz="32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</a:br>
            <a:endParaRPr lang="en-IN" sz="32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5" name="Google Shape;105;p3">
            <a:extLst>
              <a:ext uri="{FF2B5EF4-FFF2-40B4-BE49-F238E27FC236}">
                <a16:creationId xmlns:a16="http://schemas.microsoft.com/office/drawing/2014/main" id="{D43D7E31-95C7-CD19-2DB2-704BFF06B3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4800" y="1009650"/>
            <a:ext cx="10962969" cy="584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Cambria"/>
                <a:sym typeface="Cambria"/>
              </a:rPr>
              <a:t>Gantt Chart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CB839EB-41EF-3CF1-2626-737BC84DA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219172"/>
              </p:ext>
            </p:extLst>
          </p:nvPr>
        </p:nvGraphicFramePr>
        <p:xfrm>
          <a:off x="419100" y="1486182"/>
          <a:ext cx="11048994" cy="4341979"/>
        </p:xfrm>
        <a:graphic>
          <a:graphicData uri="http://schemas.openxmlformats.org/drawingml/2006/table">
            <a:tbl>
              <a:tblPr/>
              <a:tblGrid>
                <a:gridCol w="1227666">
                  <a:extLst>
                    <a:ext uri="{9D8B030D-6E8A-4147-A177-3AD203B41FA5}">
                      <a16:colId xmlns:a16="http://schemas.microsoft.com/office/drawing/2014/main" val="2573539532"/>
                    </a:ext>
                  </a:extLst>
                </a:gridCol>
                <a:gridCol w="1227666">
                  <a:extLst>
                    <a:ext uri="{9D8B030D-6E8A-4147-A177-3AD203B41FA5}">
                      <a16:colId xmlns:a16="http://schemas.microsoft.com/office/drawing/2014/main" val="536620191"/>
                    </a:ext>
                  </a:extLst>
                </a:gridCol>
                <a:gridCol w="1227666">
                  <a:extLst>
                    <a:ext uri="{9D8B030D-6E8A-4147-A177-3AD203B41FA5}">
                      <a16:colId xmlns:a16="http://schemas.microsoft.com/office/drawing/2014/main" val="3491328624"/>
                    </a:ext>
                  </a:extLst>
                </a:gridCol>
                <a:gridCol w="1227666">
                  <a:extLst>
                    <a:ext uri="{9D8B030D-6E8A-4147-A177-3AD203B41FA5}">
                      <a16:colId xmlns:a16="http://schemas.microsoft.com/office/drawing/2014/main" val="2546634336"/>
                    </a:ext>
                  </a:extLst>
                </a:gridCol>
                <a:gridCol w="1227666">
                  <a:extLst>
                    <a:ext uri="{9D8B030D-6E8A-4147-A177-3AD203B41FA5}">
                      <a16:colId xmlns:a16="http://schemas.microsoft.com/office/drawing/2014/main" val="2882573078"/>
                    </a:ext>
                  </a:extLst>
                </a:gridCol>
                <a:gridCol w="1227666">
                  <a:extLst>
                    <a:ext uri="{9D8B030D-6E8A-4147-A177-3AD203B41FA5}">
                      <a16:colId xmlns:a16="http://schemas.microsoft.com/office/drawing/2014/main" val="3501370062"/>
                    </a:ext>
                  </a:extLst>
                </a:gridCol>
                <a:gridCol w="1227666">
                  <a:extLst>
                    <a:ext uri="{9D8B030D-6E8A-4147-A177-3AD203B41FA5}">
                      <a16:colId xmlns:a16="http://schemas.microsoft.com/office/drawing/2014/main" val="3714841057"/>
                    </a:ext>
                  </a:extLst>
                </a:gridCol>
                <a:gridCol w="1227666">
                  <a:extLst>
                    <a:ext uri="{9D8B030D-6E8A-4147-A177-3AD203B41FA5}">
                      <a16:colId xmlns:a16="http://schemas.microsoft.com/office/drawing/2014/main" val="2368935465"/>
                    </a:ext>
                  </a:extLst>
                </a:gridCol>
                <a:gridCol w="1227666">
                  <a:extLst>
                    <a:ext uri="{9D8B030D-6E8A-4147-A177-3AD203B41FA5}">
                      <a16:colId xmlns:a16="http://schemas.microsoft.com/office/drawing/2014/main" val="1954199068"/>
                    </a:ext>
                  </a:extLst>
                </a:gridCol>
              </a:tblGrid>
              <a:tr h="2283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/>
                        <a:t>Phase</a:t>
                      </a:r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/>
                        <a:t>Week 1</a:t>
                      </a:r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/>
                        <a:t>Week 2</a:t>
                      </a:r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/>
                        <a:t>Week 3</a:t>
                      </a:r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/>
                        <a:t>Week 4</a:t>
                      </a:r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/>
                        <a:t>Week 5</a:t>
                      </a:r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/>
                        <a:t>Week 6</a:t>
                      </a:r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/>
                        <a:t>Week 7</a:t>
                      </a:r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/>
                        <a:t>Week 8</a:t>
                      </a:r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152899"/>
                  </a:ext>
                </a:extLst>
              </a:tr>
              <a:tr h="8541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b="1"/>
                        <a:t>1. Requirement Gathering &amp; Analysis</a:t>
                      </a:r>
                      <a:endParaRPr lang="en-IN" sz="130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/>
                        <a:t>██████</a:t>
                      </a:r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/>
                        <a:t>██████</a:t>
                      </a:r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30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30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30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30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30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30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716505"/>
                  </a:ext>
                </a:extLst>
              </a:tr>
              <a:tr h="696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/>
                        <a:t>2. Design (UI/UX &amp; Architecture)</a:t>
                      </a:r>
                      <a:endParaRPr lang="en-US" sz="130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300" dirty="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/>
                        <a:t>██████</a:t>
                      </a:r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/>
                        <a:t>██████</a:t>
                      </a:r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30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30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30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30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30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165368"/>
                  </a:ext>
                </a:extLst>
              </a:tr>
              <a:tr h="8541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b="1"/>
                        <a:t>3. Development (Frontend &amp; Backend)</a:t>
                      </a:r>
                      <a:endParaRPr lang="en-IN" sz="130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30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300" dirty="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dirty="0"/>
                        <a:t>██████</a:t>
                      </a:r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/>
                        <a:t>██████</a:t>
                      </a:r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dirty="0"/>
                        <a:t>██████</a:t>
                      </a:r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30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30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30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889540"/>
                  </a:ext>
                </a:extLst>
              </a:tr>
              <a:tr h="5394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b="1"/>
                        <a:t>4. Testing &amp; Debugging</a:t>
                      </a:r>
                      <a:endParaRPr lang="en-IN" sz="130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30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30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30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30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dirty="0"/>
                        <a:t>██████</a:t>
                      </a:r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/>
                        <a:t>██████</a:t>
                      </a:r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30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30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19912"/>
                  </a:ext>
                </a:extLst>
              </a:tr>
              <a:tr h="8541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b="1" dirty="0"/>
                        <a:t>5. Deployment &amp; Documentation</a:t>
                      </a:r>
                      <a:endParaRPr lang="en-IN" sz="1300" dirty="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30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30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30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30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30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300"/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/>
                        <a:t>██████</a:t>
                      </a:r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300" dirty="0"/>
                        <a:t>██████</a:t>
                      </a:r>
                    </a:p>
                  </a:txBody>
                  <a:tcPr marL="83011" marR="83011" marT="41506" marB="415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888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586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"/>
          <p:cNvSpPr txBox="1">
            <a:spLocks noGrp="1"/>
          </p:cNvSpPr>
          <p:nvPr>
            <p:ph type="title"/>
          </p:nvPr>
        </p:nvSpPr>
        <p:spPr>
          <a:xfrm>
            <a:off x="901290" y="274499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Cambria"/>
                <a:ea typeface="Cambria"/>
                <a:cs typeface="Cambria"/>
                <a:sym typeface="Cambria"/>
              </a:rPr>
              <a:t>References (IEEE Paper format)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1" name="Google Shape;151;p10"/>
          <p:cNvSpPr txBox="1">
            <a:spLocks noGrp="1"/>
          </p:cNvSpPr>
          <p:nvPr>
            <p:ph type="body" idx="1"/>
          </p:nvPr>
        </p:nvSpPr>
        <p:spPr>
          <a:xfrm>
            <a:off x="147484" y="988143"/>
            <a:ext cx="11895164" cy="5869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[1] </a:t>
            </a:r>
            <a:r>
              <a:rPr lang="en-US" sz="1700" i="1" dirty="0">
                <a:latin typeface="Cambria" panose="02040503050406030204" pitchFamily="18" charset="0"/>
                <a:ea typeface="Cambria" panose="02040503050406030204" pitchFamily="18" charset="0"/>
              </a:rPr>
              <a:t>Application for Assessment of Quality of Textbook/Reference Book/E-Books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, International Journal of Engineering Innovations and Management Strategies, published circa early 2025 (about six months ago) 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IJEIMS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7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[2] Q. Zhou, “Evaluating book impacts via integrating multi-source reviews,” </a:t>
            </a:r>
            <a:r>
              <a:rPr lang="en-US" sz="1700" i="1" dirty="0" err="1">
                <a:latin typeface="Cambria" panose="02040503050406030204" pitchFamily="18" charset="0"/>
                <a:ea typeface="Cambria" panose="02040503050406030204" pitchFamily="18" charset="0"/>
              </a:rPr>
              <a:t>Scientometrics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, vol. 129, 2024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17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1700" dirty="0">
                <a:latin typeface="Cambria" panose="02040503050406030204" pitchFamily="18" charset="0"/>
                <a:ea typeface="Cambria" panose="02040503050406030204" pitchFamily="18" charset="0"/>
              </a:rPr>
              <a:t>[3] R. K. Singh and A. Sharma, "Design and development of web-based evaluation system for academic resources," </a:t>
            </a:r>
            <a:r>
              <a:rPr lang="en-IN" sz="1700" i="1" dirty="0">
                <a:latin typeface="Cambria" panose="02040503050406030204" pitchFamily="18" charset="0"/>
                <a:ea typeface="Cambria" panose="02040503050406030204" pitchFamily="18" charset="0"/>
              </a:rPr>
              <a:t>International Journal of Computer Applications</a:t>
            </a:r>
            <a:r>
              <a:rPr lang="en-IN" sz="1700" dirty="0">
                <a:latin typeface="Cambria" panose="02040503050406030204" pitchFamily="18" charset="0"/>
                <a:ea typeface="Cambria" panose="02040503050406030204" pitchFamily="18" charset="0"/>
              </a:rPr>
              <a:t>, vol. 183, no. 8, pp. 25–30, June 2021.</a:t>
            </a:r>
          </a:p>
          <a:p>
            <a:pPr marL="76200" indent="0">
              <a:buNone/>
            </a:pPr>
            <a:endParaRPr lang="en-IN" sz="17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1700" dirty="0">
                <a:latin typeface="Cambria" panose="02040503050406030204" pitchFamily="18" charset="0"/>
                <a:ea typeface="Cambria" panose="02040503050406030204" pitchFamily="18" charset="0"/>
              </a:rPr>
              <a:t>[4] S. R. K. Somasekhar, P. V. Kumar, and R. J. Reddy, "Automated assessment of educational content using multi-criteria analysis," in </a:t>
            </a:r>
            <a:r>
              <a:rPr lang="en-IN" sz="1700" i="1" dirty="0">
                <a:latin typeface="Cambria" panose="02040503050406030204" pitchFamily="18" charset="0"/>
                <a:ea typeface="Cambria" panose="02040503050406030204" pitchFamily="18" charset="0"/>
              </a:rPr>
              <a:t>Proc. IEEE International Conf. on Technology for Education (T4E)</a:t>
            </a:r>
            <a:r>
              <a:rPr lang="en-IN" sz="1700" dirty="0">
                <a:latin typeface="Cambria" panose="02040503050406030204" pitchFamily="18" charset="0"/>
                <a:ea typeface="Cambria" panose="02040503050406030204" pitchFamily="18" charset="0"/>
              </a:rPr>
              <a:t>, Mumbai, India, 2020, pp. 215–220.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700" dirty="0">
                <a:latin typeface="Cambria" panose="02040503050406030204" pitchFamily="18" charset="0"/>
                <a:ea typeface="Cambria" panose="02040503050406030204" pitchFamily="18" charset="0"/>
              </a:rPr>
              <a:t>[5] M. A. Al-Emran, "Towards an intelligent framework for textbook evaluation in higher education," </a:t>
            </a:r>
            <a:r>
              <a:rPr lang="en-IN" sz="1700" i="1" dirty="0">
                <a:latin typeface="Cambria" panose="02040503050406030204" pitchFamily="18" charset="0"/>
                <a:ea typeface="Cambria" panose="02040503050406030204" pitchFamily="18" charset="0"/>
              </a:rPr>
              <a:t>Education and Information Technologies</a:t>
            </a:r>
            <a:r>
              <a:rPr lang="en-IN" sz="1700" dirty="0">
                <a:latin typeface="Cambria" panose="02040503050406030204" pitchFamily="18" charset="0"/>
                <a:ea typeface="Cambria" panose="02040503050406030204" pitchFamily="18" charset="0"/>
              </a:rPr>
              <a:t>, vol. 24, no. 2, pp. 1453–1468, Mar. 2019.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700" dirty="0">
                <a:latin typeface="Cambria" panose="02040503050406030204" pitchFamily="18" charset="0"/>
                <a:ea typeface="Cambria" panose="02040503050406030204" pitchFamily="18" charset="0"/>
              </a:rPr>
              <a:t>[6] N. G. T. Izquierdo, L. A. G. Villalobos, and J. D. M. Ramírez, "A framework for the evaluation of e-learning materials," in </a:t>
            </a:r>
            <a:r>
              <a:rPr lang="en-IN" sz="1700" i="1" dirty="0">
                <a:latin typeface="Cambria" panose="02040503050406030204" pitchFamily="18" charset="0"/>
                <a:ea typeface="Cambria" panose="02040503050406030204" pitchFamily="18" charset="0"/>
              </a:rPr>
              <a:t>Proc. IEEE Global Engineering Education Conf. (EDUCON)</a:t>
            </a:r>
            <a:r>
              <a:rPr lang="en-IN" sz="1700" dirty="0">
                <a:latin typeface="Cambria" panose="02040503050406030204" pitchFamily="18" charset="0"/>
                <a:ea typeface="Cambria" panose="02040503050406030204" pitchFamily="18" charset="0"/>
              </a:rPr>
              <a:t>, Abu Dhabi, UAE, 2016, pp. 1129–1134.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700" dirty="0">
                <a:latin typeface="Cambria" panose="02040503050406030204" pitchFamily="18" charset="0"/>
                <a:ea typeface="Cambria" panose="02040503050406030204" pitchFamily="18" charset="0"/>
              </a:rPr>
              <a:t>[7] T. M. Connolly and E. A. Stansfield, "Evaluating the quality of learning resources: A web-based approach," in </a:t>
            </a:r>
            <a:r>
              <a:rPr lang="en-IN" sz="1700" i="1" dirty="0">
                <a:latin typeface="Cambria" panose="02040503050406030204" pitchFamily="18" charset="0"/>
                <a:ea typeface="Cambria" panose="02040503050406030204" pitchFamily="18" charset="0"/>
              </a:rPr>
              <a:t>Proc. IEEE International Conf. on Advanced Learning Technologies (ICALT)</a:t>
            </a:r>
            <a:r>
              <a:rPr lang="en-IN" sz="1700" dirty="0">
                <a:latin typeface="Cambria" panose="02040503050406030204" pitchFamily="18" charset="0"/>
                <a:ea typeface="Cambria" panose="02040503050406030204" pitchFamily="18" charset="0"/>
              </a:rPr>
              <a:t>, Athens, Greece, 2014, pp. 37–41.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7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7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7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7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7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7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700" dirty="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Content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557460" y="841248"/>
            <a:ext cx="10668000" cy="5932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495300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dirty="0">
                <a:latin typeface="+mj-lt"/>
                <a:ea typeface="Cambria" panose="02040503050406030204" pitchFamily="18" charset="0"/>
                <a:cs typeface="Calibri" panose="020F0502020204030204" pitchFamily="34" charset="0"/>
              </a:rPr>
              <a:t>Problem Statement</a:t>
            </a:r>
          </a:p>
          <a:p>
            <a:pPr marL="495300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dirty="0">
                <a:latin typeface="+mj-lt"/>
                <a:ea typeface="Cambria" panose="02040503050406030204" pitchFamily="18" charset="0"/>
                <a:cs typeface="Calibri" panose="020F0502020204030204" pitchFamily="34" charset="0"/>
              </a:rPr>
              <a:t> Analysis of Problem Statement </a:t>
            </a:r>
          </a:p>
          <a:p>
            <a:pPr marL="495300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dirty="0">
                <a:latin typeface="+mj-lt"/>
                <a:ea typeface="Cambria" panose="02040503050406030204" pitchFamily="18" charset="0"/>
                <a:cs typeface="Calibri" panose="020F0502020204030204" pitchFamily="34" charset="0"/>
              </a:rPr>
              <a:t>Abstract</a:t>
            </a:r>
          </a:p>
          <a:p>
            <a:pPr marL="495300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dirty="0">
                <a:latin typeface="+mj-lt"/>
                <a:ea typeface="Cambria" panose="02040503050406030204" pitchFamily="18" charset="0"/>
                <a:cs typeface="Calibri" panose="020F0502020204030204" pitchFamily="34" charset="0"/>
              </a:rPr>
              <a:t>Literature Survey</a:t>
            </a:r>
          </a:p>
          <a:p>
            <a:pPr marL="495300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dirty="0">
                <a:latin typeface="+mj-lt"/>
                <a:ea typeface="Cambria" panose="02040503050406030204" pitchFamily="18" charset="0"/>
                <a:cs typeface="Calibri" panose="020F0502020204030204" pitchFamily="34" charset="0"/>
              </a:rPr>
              <a:t>Objectives</a:t>
            </a:r>
          </a:p>
          <a:p>
            <a:pPr marL="495300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dirty="0">
                <a:latin typeface="+mj-lt"/>
                <a:ea typeface="Cambria" panose="02040503050406030204" pitchFamily="18" charset="0"/>
                <a:cs typeface="Calibri" panose="020F0502020204030204" pitchFamily="34" charset="0"/>
              </a:rPr>
              <a:t>Existing Methods</a:t>
            </a:r>
          </a:p>
          <a:p>
            <a:pPr marL="495300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dirty="0">
                <a:latin typeface="+mj-lt"/>
                <a:ea typeface="Cambria" panose="02040503050406030204" pitchFamily="18" charset="0"/>
                <a:cs typeface="Calibri" panose="020F0502020204030204" pitchFamily="34" charset="0"/>
              </a:rPr>
              <a:t>Drawbacks</a:t>
            </a:r>
          </a:p>
          <a:p>
            <a:pPr marL="495300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Analysis and Design</a:t>
            </a:r>
            <a:endParaRPr lang="en-US" sz="4800" dirty="0">
              <a:solidFill>
                <a:schemeClr val="tx1"/>
              </a:solidFill>
              <a:latin typeface="+mj-lt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4800" dirty="0">
                <a:latin typeface="+mj-lt"/>
                <a:ea typeface="Cambria" panose="02040503050406030204" pitchFamily="18" charset="0"/>
                <a:cs typeface="Calibri" panose="020F0502020204030204" pitchFamily="34" charset="0"/>
              </a:rPr>
              <a:t>Proposed method &amp; Feasibility Study </a:t>
            </a: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4800" dirty="0">
                <a:latin typeface="+mj-lt"/>
                <a:ea typeface="Cambria" panose="02040503050406030204" pitchFamily="18" charset="0"/>
                <a:cs typeface="Calibri" panose="020F0502020204030204" pitchFamily="34" charset="0"/>
              </a:rPr>
              <a:t>Architecture Diagram</a:t>
            </a: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4800" dirty="0">
                <a:latin typeface="+mj-lt"/>
                <a:ea typeface="Cambria" panose="02040503050406030204" pitchFamily="18" charset="0"/>
                <a:cs typeface="Calibri" panose="020F0502020204030204" pitchFamily="34" charset="0"/>
              </a:rPr>
              <a:t>Modules</a:t>
            </a: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4800" dirty="0">
                <a:latin typeface="+mj-lt"/>
                <a:ea typeface="Cambria" panose="02040503050406030204" pitchFamily="18" charset="0"/>
                <a:cs typeface="Calibri" panose="020F0502020204030204" pitchFamily="34" charset="0"/>
              </a:rPr>
              <a:t>Hardware and software details </a:t>
            </a: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4800" dirty="0">
                <a:latin typeface="+mj-lt"/>
                <a:ea typeface="Cambria" panose="02040503050406030204" pitchFamily="18" charset="0"/>
                <a:cs typeface="Calibri" panose="020F0502020204030204" pitchFamily="34" charset="0"/>
              </a:rPr>
              <a:t>Working Screenshot </a:t>
            </a: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4800" dirty="0">
                <a:latin typeface="+mj-lt"/>
                <a:ea typeface="Cambria" panose="02040503050406030204" pitchFamily="18" charset="0"/>
                <a:cs typeface="Calibri" panose="020F0502020204030204" pitchFamily="34" charset="0"/>
              </a:rPr>
              <a:t>Git hub Link </a:t>
            </a:r>
          </a:p>
          <a:p>
            <a:pPr marL="495300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dirty="0">
                <a:ea typeface="Cambria" panose="02040503050406030204" pitchFamily="18" charset="0"/>
                <a:cs typeface="Calibri" panose="020F0502020204030204" pitchFamily="34" charset="0"/>
              </a:rPr>
              <a:t>Timeline of the Project </a:t>
            </a:r>
            <a:endParaRPr lang="en-US" sz="4800" dirty="0">
              <a:latin typeface="+mj-lt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4800" dirty="0">
                <a:latin typeface="+mj-lt"/>
                <a:ea typeface="Cambria" panose="02040503050406030204" pitchFamily="18" charset="0"/>
                <a:cs typeface="Calibri" panose="020F0502020204030204" pitchFamily="34" charset="0"/>
              </a:rPr>
              <a:t>References </a:t>
            </a:r>
          </a:p>
          <a:p>
            <a:pPr marL="15240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64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endParaRPr lang="en-US" sz="72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4139" y="1702517"/>
            <a:ext cx="5621532" cy="393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title"/>
          </p:nvPr>
        </p:nvSpPr>
        <p:spPr>
          <a:xfrm>
            <a:off x="262193" y="291306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IN" sz="3200" u="sng" dirty="0">
                <a:latin typeface="Cambria" panose="02040503050406030204" pitchFamily="18" charset="0"/>
                <a:ea typeface="Cambria" panose="02040503050406030204" pitchFamily="18" charset="0"/>
                <a:cs typeface="Cambria"/>
                <a:sym typeface="Cambria"/>
              </a:rPr>
              <a:t>Problem Statement</a:t>
            </a:r>
            <a:endParaRPr lang="en-US" sz="32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</p:txBody>
      </p:sp>
      <p:sp>
        <p:nvSpPr>
          <p:cNvPr id="99" name="Google Shape;99;p2"/>
          <p:cNvSpPr txBox="1">
            <a:spLocks noGrp="1"/>
          </p:cNvSpPr>
          <p:nvPr>
            <p:ph type="body" idx="1"/>
          </p:nvPr>
        </p:nvSpPr>
        <p:spPr>
          <a:xfrm>
            <a:off x="648929" y="1583267"/>
            <a:ext cx="10989310" cy="321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342900" lvl="0" indent="-190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800" b="1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8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8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8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8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7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b="1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907884-FF29-959E-8002-7D546D99B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761" y="2178653"/>
            <a:ext cx="9278496" cy="115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0C9E952-73D8-398F-8F2A-26F4B9CC8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384" y="1283494"/>
            <a:ext cx="10143809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Quality assessment of textbooks, reference books, and e-books is manually done.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 review is time-consuming, subjective, and inconsistent.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Institutions lack a standard, automated method to measure content accuracy and readability.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There is a need for a system that can analyze text/images of textbook pages and give objective scores.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CD3700C4-3A9D-0B84-E6E5-2DD4C531E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ECD8E8BF-2FC9-6F6D-4662-059A429B1D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193" y="291306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IN" sz="3200" u="sng" dirty="0">
                <a:latin typeface="Cambria" panose="02040503050406030204" pitchFamily="18" charset="0"/>
                <a:ea typeface="Cambria" panose="02040503050406030204" pitchFamily="18" charset="0"/>
                <a:cs typeface="Cambria"/>
                <a:sym typeface="Cambria"/>
              </a:rPr>
              <a:t>Analysis of problem Statement</a:t>
            </a:r>
            <a:endParaRPr lang="en-US" sz="32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BE15AABC-E53B-1C4D-6D47-0A3411E041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8929" y="1583267"/>
            <a:ext cx="10989310" cy="321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342900" lvl="0" indent="-190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800" b="1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8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8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8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8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7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b="1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62778E-CBD6-F243-AF70-9D5F3E2D3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761" y="2178653"/>
            <a:ext cx="9278496" cy="115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7635BB9-04BE-F061-8A17-5CCD19599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525" y="976122"/>
            <a:ext cx="1015866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Academic content varies widely in style, accuracy, and complexity.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Human reviewers face challenges in evaluating large volumes of study material.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 materials are available only as scans or images, requiring OCR-like processing.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unified platform is required to support multiple formats and produce consistent evaluation metrics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4487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737CC702-5478-A582-6916-680ED5282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5C393851-18D3-C491-7F2F-636E5FC9D6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193" y="291306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IN" sz="3200" u="sng" dirty="0">
                <a:latin typeface="Cambria" panose="02040503050406030204" pitchFamily="18" charset="0"/>
                <a:ea typeface="Cambria" panose="02040503050406030204" pitchFamily="18" charset="0"/>
                <a:cs typeface="Cambria"/>
                <a:sym typeface="Cambria"/>
              </a:rPr>
              <a:t>Abstract</a:t>
            </a:r>
            <a:endParaRPr lang="en-US" sz="32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894B3451-E8F1-65D9-0A80-CFAFE7A3A7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8929" y="1583267"/>
            <a:ext cx="10989310" cy="321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342900" lvl="0" indent="-190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800" b="1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8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8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8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8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7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b="1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56CFBE-C228-5727-A931-DCB1947DA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761" y="2178653"/>
            <a:ext cx="9278496" cy="115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EBE9F1-03FB-6ABF-FF85-FD7E371F2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" y="1498265"/>
            <a:ext cx="978789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project presents an AI-driven system that evaluates the quality of textbooks, reference books, and e-books.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system accepts PDF, DOCX, TXT, and camera-captured images.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Google Gemini is used to compute accuracy, readability, consistency, and generate a summary.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MongoDB stores user data, files, and evaluation history using </a:t>
            </a:r>
            <a:r>
              <a:rPr kumimoji="0" lang="en-US" altLang="en-US" sz="2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GridFS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system provides a quick, automated, and reliable tool for academic content assessment.</a:t>
            </a:r>
          </a:p>
        </p:txBody>
      </p:sp>
    </p:spTree>
    <p:extLst>
      <p:ext uri="{BB962C8B-B14F-4D97-AF65-F5344CB8AC3E}">
        <p14:creationId xmlns:p14="http://schemas.microsoft.com/office/powerpoint/2010/main" val="579203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1CDF9CDA-A6E4-57F7-E259-FE9499D94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B68DA6B1-C1AE-425F-91D8-293B3BC1BB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193" y="291306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IN" sz="3200" u="sng" dirty="0">
                <a:latin typeface="Cambria" panose="02040503050406030204" pitchFamily="18" charset="0"/>
                <a:ea typeface="Cambria" panose="02040503050406030204" pitchFamily="18" charset="0"/>
                <a:cs typeface="Cambria"/>
                <a:sym typeface="Cambria"/>
              </a:rPr>
              <a:t>Literature Survey</a:t>
            </a:r>
            <a:endParaRPr lang="en-US" sz="32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C14C5B99-C20D-1BEB-BA4D-E65D2F8542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8929" y="1583267"/>
            <a:ext cx="10989310" cy="321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342900" lvl="0" indent="-190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800" b="1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8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8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8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8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7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b="1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873019-8F79-8488-ACDE-43C5024D5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761" y="2178653"/>
            <a:ext cx="9278496" cy="115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05B73C-7AB8-E522-A8AF-08D1819A8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817" y="1251913"/>
            <a:ext cx="10912983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Existing studies show AI can assist in text analysis, readability scoring, and semantic evaluation.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LLMs like GPT/Gemini have shown strong performance in content comprehension and summarization.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Education technology research highlights the need for automated quality metrics for textbooks.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Prior methods rely heavily on static rules or simple readability formulas, lacking contextual understanding.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Few systems combine AI evaluation + document upload + camera capture into a unified solution.</a:t>
            </a:r>
          </a:p>
        </p:txBody>
      </p:sp>
    </p:spTree>
    <p:extLst>
      <p:ext uri="{BB962C8B-B14F-4D97-AF65-F5344CB8AC3E}">
        <p14:creationId xmlns:p14="http://schemas.microsoft.com/office/powerpoint/2010/main" val="3373436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>
            <a:spLocks noGrp="1"/>
          </p:cNvSpPr>
          <p:nvPr>
            <p:ph type="title"/>
          </p:nvPr>
        </p:nvSpPr>
        <p:spPr>
          <a:xfrm>
            <a:off x="4296697" y="255086"/>
            <a:ext cx="8727768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3200" u="sng" dirty="0">
                <a:latin typeface="Cambria"/>
                <a:ea typeface="Cambria"/>
                <a:cs typeface="Cambria"/>
                <a:sym typeface="Cambria"/>
              </a:rPr>
              <a:t> Objectives</a:t>
            </a:r>
            <a:endParaRPr lang="en-IN" sz="32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5" name="Google Shape;105;p3"/>
          <p:cNvSpPr txBox="1">
            <a:spLocks noGrp="1"/>
          </p:cNvSpPr>
          <p:nvPr>
            <p:ph type="body" idx="1"/>
          </p:nvPr>
        </p:nvSpPr>
        <p:spPr>
          <a:xfrm>
            <a:off x="629882" y="845574"/>
            <a:ext cx="10668000" cy="534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indent="0">
              <a:buNone/>
            </a:pPr>
            <a:endParaRPr lang="en-US" sz="1400" dirty="0"/>
          </a:p>
          <a:p>
            <a:pPr marL="76200" indent="0">
              <a:buNone/>
            </a:pPr>
            <a:endParaRPr lang="en-US" sz="1400" dirty="0"/>
          </a:p>
          <a:p>
            <a:pPr marL="76200" indent="0">
              <a:buNone/>
            </a:pPr>
            <a:endParaRPr lang="en-US" sz="1400" dirty="0"/>
          </a:p>
          <a:p>
            <a:pPr marL="76200" indent="0"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B39FA3-3B8F-5F22-7D8A-21BE73B45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1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97F116-2E04-DFDD-62C1-5271FFAC0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44" y="1224171"/>
            <a:ext cx="9353843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Automate textbook quality assessment using AI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 objective scores for accuracy, readability, and consistency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 multiple input types (files + camera images)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Maintain user-specific evaluation history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 workload of academic reviewers and improve decision-making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 scalability and ease of use for educational institutions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4D0414D3-4826-A119-C3FC-61803A44E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4BEE26DA-91D6-46CD-3E45-1B4D9985C7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193" y="291306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IN" sz="3200" u="sng" dirty="0">
                <a:latin typeface="Cambria" panose="02040503050406030204" pitchFamily="18" charset="0"/>
                <a:ea typeface="Cambria" panose="02040503050406030204" pitchFamily="18" charset="0"/>
                <a:cs typeface="Cambria"/>
                <a:sym typeface="Cambria"/>
              </a:rPr>
              <a:t>Existing Methods</a:t>
            </a:r>
            <a:endParaRPr lang="en-US" sz="32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02786513-A1E5-3BC8-E63D-43A7915F8D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8929" y="1583267"/>
            <a:ext cx="10989310" cy="321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342900" lvl="0" indent="-190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800" b="1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8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8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8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8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7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b="1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0A8A5D-AE7C-8998-F963-4AF092E51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761" y="2178653"/>
            <a:ext cx="9278496" cy="115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4BC230-3784-7061-7C80-79A2A684A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545" y="1286101"/>
            <a:ext cx="8207696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 textbook review by experts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Readability-based tools (Flesch–Kincaid, Gunning Fog Index)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OCR tools for scanned documents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Basic plagiarism scanners or content checkers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Keyword matching / rule-based analysis</a:t>
            </a:r>
          </a:p>
        </p:txBody>
      </p:sp>
    </p:spTree>
    <p:extLst>
      <p:ext uri="{BB962C8B-B14F-4D97-AF65-F5344CB8AC3E}">
        <p14:creationId xmlns:p14="http://schemas.microsoft.com/office/powerpoint/2010/main" val="2952091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0C00C4A6-08A9-8C5E-F99A-C52587232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CA6134AF-13DF-7FE2-64FE-7D45AABCD7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193" y="291306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IN" sz="3200" u="sng" dirty="0">
                <a:latin typeface="Cambria" panose="02040503050406030204" pitchFamily="18" charset="0"/>
                <a:ea typeface="Cambria" panose="02040503050406030204" pitchFamily="18" charset="0"/>
                <a:cs typeface="Cambria"/>
                <a:sym typeface="Cambria"/>
              </a:rPr>
              <a:t>Drawbacks of existing methods</a:t>
            </a:r>
            <a:endParaRPr lang="en-US" sz="32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5F4EDA04-C2A3-51BC-F709-5403FBB314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8929" y="1583267"/>
            <a:ext cx="10989310" cy="321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342900" lvl="0" indent="-190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800" b="1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8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8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8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8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7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b="1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2AAC4D-DD3C-3C36-27F8-E871CD51C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761" y="2178653"/>
            <a:ext cx="9278496" cy="115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7C77E93-55C4-0339-768A-8AE951E18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864" y="1013859"/>
            <a:ext cx="8005718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 review is slow and subjective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Existing readability tools skip content accuracy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OCR tools do not evaluate text quality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Rule-based methods cannot understand context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support for scanned textbook pages in a unified platform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Lack of centralized history and data storage</a:t>
            </a:r>
          </a:p>
        </p:txBody>
      </p:sp>
    </p:spTree>
    <p:extLst>
      <p:ext uri="{BB962C8B-B14F-4D97-AF65-F5344CB8AC3E}">
        <p14:creationId xmlns:p14="http://schemas.microsoft.com/office/powerpoint/2010/main" val="3327941373"/>
      </p:ext>
    </p:extLst>
  </p:cSld>
  <p:clrMapOvr>
    <a:masterClrMapping/>
  </p:clrMapOvr>
</p:sld>
</file>

<file path=ppt/theme/theme1.xml><?xml version="1.0" encoding="utf-8"?>
<a:theme xmlns:a="http://schemas.openxmlformats.org/drawingml/2006/main" name="Bioinformatic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1330</TotalTime>
  <Words>1193</Words>
  <Application>Microsoft Office PowerPoint</Application>
  <PresentationFormat>Widescreen</PresentationFormat>
  <Paragraphs>215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Cambria</vt:lpstr>
      <vt:lpstr>Times New Roman</vt:lpstr>
      <vt:lpstr>Verdana</vt:lpstr>
      <vt:lpstr>Wingdings</vt:lpstr>
      <vt:lpstr>Bioinformatics</vt:lpstr>
      <vt:lpstr>PSCS_46_Application for Assessment of Quality of Textbook/ Reference Books/ E-Books </vt:lpstr>
      <vt:lpstr>Content</vt:lpstr>
      <vt:lpstr>Problem Statement</vt:lpstr>
      <vt:lpstr>Analysis of problem Statement</vt:lpstr>
      <vt:lpstr>Abstract</vt:lpstr>
      <vt:lpstr>Literature Survey</vt:lpstr>
      <vt:lpstr> Objectives</vt:lpstr>
      <vt:lpstr>Existing Methods</vt:lpstr>
      <vt:lpstr>Drawbacks of existing methods</vt:lpstr>
      <vt:lpstr>PowerPoint Presentation</vt:lpstr>
      <vt:lpstr>PowerPoint Presentation</vt:lpstr>
      <vt:lpstr>PowerPoint Presentation</vt:lpstr>
      <vt:lpstr>       Architecture Diagram  </vt:lpstr>
      <vt:lpstr>Modules  </vt:lpstr>
      <vt:lpstr>Hardware and Software details  </vt:lpstr>
      <vt:lpstr>PowerPoint Presentation</vt:lpstr>
      <vt:lpstr>PowerPoint Presentation</vt:lpstr>
      <vt:lpstr>Timeline of the Project (Gantt Chart)  </vt:lpstr>
      <vt:lpstr>References (IEEE Paper format)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Syed Thousif</cp:lastModifiedBy>
  <cp:revision>29</cp:revision>
  <dcterms:modified xsi:type="dcterms:W3CDTF">2025-11-30T12:56:28Z</dcterms:modified>
</cp:coreProperties>
</file>